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8288000" cy="10287000"/>
  <p:notesSz cx="6858000" cy="9144000"/>
  <p:embeddedFontLst>
    <p:embeddedFont>
      <p:font typeface="Lato" charset="1" panose="020F0502020204030203"/>
      <p:regular r:id="rId55"/>
    </p:embeddedFont>
    <p:embeddedFont>
      <p:font typeface="Helios Extended Bold" charset="1" panose="02000805050000020004"/>
      <p:regular r:id="rId56"/>
    </p:embeddedFont>
    <p:embeddedFont>
      <p:font typeface="Heebo Bold" charset="1" panose="00000800000000000000"/>
      <p:regular r:id="rId57"/>
    </p:embeddedFont>
    <p:embeddedFont>
      <p:font typeface="Lato Bold" charset="1" panose="020F0502020204030203"/>
      <p:regular r:id="rId58"/>
    </p:embeddedFont>
    <p:embeddedFont>
      <p:font typeface="Roboto Bold" charset="1" panose="02000000000000000000"/>
      <p:regular r:id="rId59"/>
    </p:embeddedFont>
    <p:embeddedFont>
      <p:font typeface="Roboto" charset="1" panose="020000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2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7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54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9.png" Type="http://schemas.openxmlformats.org/officeDocument/2006/relationships/image"/><Relationship Id="rId7" Target="../media/image52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11471" y="137567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Nov, 2025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58126" y="3726010"/>
            <a:ext cx="12371749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</a:pPr>
            <a:r>
              <a:rPr lang="en-US" b="true" sz="4500" spc="22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OPTIMIZE DEEP LEARNING FOR COVID-19 DETECTION FROM CHEST X-RAYS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5457" y="0"/>
            <a:ext cx="14713690" cy="10366957"/>
          </a:xfrm>
          <a:custGeom>
            <a:avLst/>
            <a:gdLst/>
            <a:ahLst/>
            <a:cxnLst/>
            <a:rect r="r" b="b" t="t" l="l"/>
            <a:pathLst>
              <a:path h="10366957" w="14713690">
                <a:moveTo>
                  <a:pt x="0" y="0"/>
                </a:moveTo>
                <a:lnTo>
                  <a:pt x="14713691" y="0"/>
                </a:lnTo>
                <a:lnTo>
                  <a:pt x="14713691" y="10366957"/>
                </a:lnTo>
                <a:lnTo>
                  <a:pt x="0" y="1036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5457" y="0"/>
            <a:ext cx="14713690" cy="10366957"/>
          </a:xfrm>
          <a:custGeom>
            <a:avLst/>
            <a:gdLst/>
            <a:ahLst/>
            <a:cxnLst/>
            <a:rect r="r" b="b" t="t" l="l"/>
            <a:pathLst>
              <a:path h="10366957" w="14713690">
                <a:moveTo>
                  <a:pt x="0" y="0"/>
                </a:moveTo>
                <a:lnTo>
                  <a:pt x="14713691" y="0"/>
                </a:lnTo>
                <a:lnTo>
                  <a:pt x="14713691" y="10366957"/>
                </a:lnTo>
                <a:lnTo>
                  <a:pt x="0" y="1036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8905" y="1028700"/>
            <a:ext cx="14600243" cy="9320691"/>
          </a:xfrm>
          <a:custGeom>
            <a:avLst/>
            <a:gdLst/>
            <a:ahLst/>
            <a:cxnLst/>
            <a:rect r="r" b="b" t="t" l="l"/>
            <a:pathLst>
              <a:path h="9320691" w="14600243">
                <a:moveTo>
                  <a:pt x="0" y="0"/>
                </a:moveTo>
                <a:lnTo>
                  <a:pt x="14600243" y="0"/>
                </a:lnTo>
                <a:lnTo>
                  <a:pt x="14600243" y="9320691"/>
                </a:lnTo>
                <a:lnTo>
                  <a:pt x="0" y="93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779649" y="5027607"/>
            <a:ext cx="3790744" cy="1322877"/>
            <a:chOff x="0" y="0"/>
            <a:chExt cx="3664377" cy="1278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4377" cy="1278778"/>
            </a:xfrm>
            <a:custGeom>
              <a:avLst/>
              <a:gdLst/>
              <a:ahLst/>
              <a:cxnLst/>
              <a:rect r="r" b="b" t="t" l="l"/>
              <a:pathLst>
                <a:path h="1278778" w="3664377">
                  <a:moveTo>
                    <a:pt x="0" y="0"/>
                  </a:moveTo>
                  <a:lnTo>
                    <a:pt x="3664377" y="0"/>
                  </a:lnTo>
                  <a:lnTo>
                    <a:pt x="3664377" y="1278778"/>
                  </a:lnTo>
                  <a:lnTo>
                    <a:pt x="0" y="12787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664377" cy="12978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8219"/>
                </a:lnSpc>
              </a:pPr>
              <a:r>
                <a:rPr lang="en-US" sz="6849" b="true">
                  <a:solidFill>
                    <a:srgbClr val="FB676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Excluded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PREPROCESSING STAGE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95017" y="3134151"/>
            <a:ext cx="477541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5017" y="4569102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FEATURE SELECTION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7190" y="5291815"/>
            <a:ext cx="7196744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have identified and removed X-ray images with annotations or arrows that could cause information leakage.</a:t>
            </a:r>
          </a:p>
          <a:p>
            <a:pPr algn="l">
              <a:lnSpc>
                <a:spcPts val="3519"/>
              </a:lnSpc>
            </a:pP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have eliminated images that were too bright or too dark to prevent negative impacts on model training.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295030" y="3090839"/>
            <a:ext cx="7613500" cy="6043216"/>
          </a:xfrm>
          <a:custGeom>
            <a:avLst/>
            <a:gdLst/>
            <a:ahLst/>
            <a:cxnLst/>
            <a:rect r="r" b="b" t="t" l="l"/>
            <a:pathLst>
              <a:path h="6043216" w="7613500">
                <a:moveTo>
                  <a:pt x="0" y="0"/>
                </a:moveTo>
                <a:lnTo>
                  <a:pt x="7613500" y="0"/>
                </a:lnTo>
                <a:lnTo>
                  <a:pt x="7613500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1865" y="3491861"/>
            <a:ext cx="13907442" cy="308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79"/>
              </a:lnSpc>
            </a:pPr>
            <a:r>
              <a:rPr lang="en-US" b="true" sz="8699" spc="43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OPTIMIZATION STAGE 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4208283"/>
            <a:chOff x="0" y="0"/>
            <a:chExt cx="3419512" cy="22904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290420"/>
            </a:xfrm>
            <a:custGeom>
              <a:avLst/>
              <a:gdLst/>
              <a:ahLst/>
              <a:cxnLst/>
              <a:rect r="r" b="b" t="t" l="l"/>
              <a:pathLst>
                <a:path h="2290420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290420"/>
                  </a:lnTo>
                  <a:lnTo>
                    <a:pt x="0" y="2290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30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 0.9537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0.8546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LR: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Dropout: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Dense 1: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Dense 2: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3 Random Restarts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734403" y="2646161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47296" y="631867"/>
            <a:ext cx="7887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HILL CLIMBING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971952" y="1038187"/>
            <a:ext cx="10669105" cy="8468602"/>
          </a:xfrm>
          <a:custGeom>
            <a:avLst/>
            <a:gdLst/>
            <a:ahLst/>
            <a:cxnLst/>
            <a:rect r="r" b="b" t="t" l="l"/>
            <a:pathLst>
              <a:path h="8468602" w="10669105">
                <a:moveTo>
                  <a:pt x="0" y="0"/>
                </a:moveTo>
                <a:lnTo>
                  <a:pt x="10669106" y="0"/>
                </a:lnTo>
                <a:lnTo>
                  <a:pt x="10669106" y="8468603"/>
                </a:lnTo>
                <a:lnTo>
                  <a:pt x="0" y="8468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4208283"/>
            <a:chOff x="0" y="0"/>
            <a:chExt cx="3419512" cy="22904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290420"/>
            </a:xfrm>
            <a:custGeom>
              <a:avLst/>
              <a:gdLst/>
              <a:ahLst/>
              <a:cxnLst/>
              <a:rect r="r" b="b" t="t" l="l"/>
              <a:pathLst>
                <a:path h="2290420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290420"/>
                  </a:lnTo>
                  <a:lnTo>
                    <a:pt x="0" y="2290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30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0.9163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1e-05,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128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48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05189" y="2963541"/>
            <a:ext cx="6282811" cy="1465083"/>
            <a:chOff x="0" y="0"/>
            <a:chExt cx="3419512" cy="7973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TABU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Tenure Size = 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252618" y="41753"/>
            <a:ext cx="2013365" cy="1995061"/>
          </a:xfrm>
          <a:custGeom>
            <a:avLst/>
            <a:gdLst/>
            <a:ahLst/>
            <a:cxnLst/>
            <a:rect r="r" b="b" t="t" l="l"/>
            <a:pathLst>
              <a:path h="1995061" w="2013365">
                <a:moveTo>
                  <a:pt x="0" y="0"/>
                </a:moveTo>
                <a:lnTo>
                  <a:pt x="2013364" y="0"/>
                </a:lnTo>
                <a:lnTo>
                  <a:pt x="2013364" y="1995061"/>
                </a:lnTo>
                <a:lnTo>
                  <a:pt x="0" y="1995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336891" y="2963541"/>
            <a:ext cx="1956921" cy="1956921"/>
          </a:xfrm>
          <a:custGeom>
            <a:avLst/>
            <a:gdLst/>
            <a:ahLst/>
            <a:cxnLst/>
            <a:rect r="r" b="b" t="t" l="l"/>
            <a:pathLst>
              <a:path h="1956921" w="1956921">
                <a:moveTo>
                  <a:pt x="0" y="0"/>
                </a:moveTo>
                <a:lnTo>
                  <a:pt x="1956921" y="0"/>
                </a:lnTo>
                <a:lnTo>
                  <a:pt x="1956921" y="1956921"/>
                </a:lnTo>
                <a:lnTo>
                  <a:pt x="0" y="19569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TABU SEARCH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81583" y="1302191"/>
            <a:ext cx="10541059" cy="8327437"/>
          </a:xfrm>
          <a:custGeom>
            <a:avLst/>
            <a:gdLst/>
            <a:ahLst/>
            <a:cxnLst/>
            <a:rect r="r" b="b" t="t" l="l"/>
            <a:pathLst>
              <a:path h="8327437" w="10541059">
                <a:moveTo>
                  <a:pt x="0" y="0"/>
                </a:moveTo>
                <a:lnTo>
                  <a:pt x="10541059" y="0"/>
                </a:lnTo>
                <a:lnTo>
                  <a:pt x="10541059" y="8327436"/>
                </a:lnTo>
                <a:lnTo>
                  <a:pt x="0" y="832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1.0000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0.8590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0.8811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0.000501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48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53965" y="2999857"/>
            <a:ext cx="6282811" cy="1807983"/>
            <a:chOff x="0" y="0"/>
            <a:chExt cx="3419512" cy="9840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984021"/>
            </a:xfrm>
            <a:custGeom>
              <a:avLst/>
              <a:gdLst/>
              <a:ahLst/>
              <a:cxnLst/>
              <a:rect r="r" b="b" t="t" l="l"/>
              <a:pathLst>
                <a:path h="98402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984021"/>
                  </a:lnTo>
                  <a:lnTo>
                    <a:pt x="0" y="98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10030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Simulated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Temperature = 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alpha = 0.95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954996" y="47219"/>
            <a:ext cx="3312725" cy="2091158"/>
          </a:xfrm>
          <a:custGeom>
            <a:avLst/>
            <a:gdLst/>
            <a:ahLst/>
            <a:cxnLst/>
            <a:rect r="r" b="b" t="t" l="l"/>
            <a:pathLst>
              <a:path h="2091158" w="3312725">
                <a:moveTo>
                  <a:pt x="0" y="0"/>
                </a:moveTo>
                <a:lnTo>
                  <a:pt x="3312725" y="0"/>
                </a:lnTo>
                <a:lnTo>
                  <a:pt x="3312725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681855" y="1391490"/>
            <a:ext cx="589684" cy="1993210"/>
          </a:xfrm>
          <a:custGeom>
            <a:avLst/>
            <a:gdLst/>
            <a:ahLst/>
            <a:cxnLst/>
            <a:rect r="r" b="b" t="t" l="l"/>
            <a:pathLst>
              <a:path h="1993210" w="589684">
                <a:moveTo>
                  <a:pt x="0" y="0"/>
                </a:moveTo>
                <a:lnTo>
                  <a:pt x="589684" y="0"/>
                </a:lnTo>
                <a:lnTo>
                  <a:pt x="589684" y="1993211"/>
                </a:lnTo>
                <a:lnTo>
                  <a:pt x="0" y="1993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1776" y="895350"/>
            <a:ext cx="7144921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SIMULATED ANNEALING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14336" y="1242903"/>
            <a:ext cx="10560092" cy="8355673"/>
          </a:xfrm>
          <a:custGeom>
            <a:avLst/>
            <a:gdLst/>
            <a:ahLst/>
            <a:cxnLst/>
            <a:rect r="r" b="b" t="t" l="l"/>
            <a:pathLst>
              <a:path h="8355673" w="10560092">
                <a:moveTo>
                  <a:pt x="0" y="0"/>
                </a:moveTo>
                <a:lnTo>
                  <a:pt x="10560091" y="0"/>
                </a:lnTo>
                <a:lnTo>
                  <a:pt x="10560091" y="8355673"/>
                </a:lnTo>
                <a:lnTo>
                  <a:pt x="0" y="83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226" y="945354"/>
            <a:ext cx="1452354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AGENDA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83101" y="3607460"/>
            <a:ext cx="477541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83101" y="6077603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8070" y="3439986"/>
            <a:ext cx="477541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83101" y="4752932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3101" y="7223075"/>
            <a:ext cx="5542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DATASET AND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8070" y="4585458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OPTIMIZATION TECHNIQUES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18070" y="5906788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785816" y="6023492"/>
            <a:ext cx="28575" cy="431946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211160" y="7223075"/>
            <a:ext cx="4775418" cy="38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METHODOLOGY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52407" y="5974581"/>
            <a:ext cx="6282811" cy="4894083"/>
            <a:chOff x="0" y="0"/>
            <a:chExt cx="3419512" cy="26636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9511" cy="2663676"/>
            </a:xfrm>
            <a:custGeom>
              <a:avLst/>
              <a:gdLst/>
              <a:ahLst/>
              <a:cxnLst/>
              <a:rect r="r" b="b" t="t" l="l"/>
              <a:pathLst>
                <a:path h="2663676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663676"/>
                  </a:lnTo>
                  <a:lnTo>
                    <a:pt x="0" y="2663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9512" cy="26827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0.9745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0.8370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12544 Features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579883"/>
            <a:chOff x="0" y="0"/>
            <a:chExt cx="3419512" cy="30369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3036933"/>
            </a:xfrm>
            <a:custGeom>
              <a:avLst/>
              <a:gdLst/>
              <a:ahLst/>
              <a:cxnLst/>
              <a:rect r="r" b="b" t="t" l="l"/>
              <a:pathLst>
                <a:path h="303693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3036933"/>
                  </a:lnTo>
                  <a:lnTo>
                    <a:pt x="0" y="3036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3055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0.8307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0.8106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0.000501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48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16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Reduced Features to : 6345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57287" y="3080151"/>
            <a:ext cx="6282811" cy="1465083"/>
            <a:chOff x="0" y="0"/>
            <a:chExt cx="3419512" cy="7973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ACO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Ants= 10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Epochs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07532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376086" y="2817546"/>
            <a:ext cx="2012246" cy="1990294"/>
          </a:xfrm>
          <a:custGeom>
            <a:avLst/>
            <a:gdLst/>
            <a:ahLst/>
            <a:cxnLst/>
            <a:rect r="r" b="b" t="t" l="l"/>
            <a:pathLst>
              <a:path h="1990294" w="2012246">
                <a:moveTo>
                  <a:pt x="0" y="0"/>
                </a:moveTo>
                <a:lnTo>
                  <a:pt x="2012246" y="0"/>
                </a:lnTo>
                <a:lnTo>
                  <a:pt x="2012246" y="1990294"/>
                </a:lnTo>
                <a:lnTo>
                  <a:pt x="0" y="199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03930" y="0"/>
            <a:ext cx="3084070" cy="3548616"/>
          </a:xfrm>
          <a:custGeom>
            <a:avLst/>
            <a:gdLst/>
            <a:ahLst/>
            <a:cxnLst/>
            <a:rect r="r" b="b" t="t" l="l"/>
            <a:pathLst>
              <a:path h="3548616" w="3084070">
                <a:moveTo>
                  <a:pt x="0" y="0"/>
                </a:moveTo>
                <a:lnTo>
                  <a:pt x="3084070" y="0"/>
                </a:lnTo>
                <a:lnTo>
                  <a:pt x="3084070" y="3548616"/>
                </a:lnTo>
                <a:lnTo>
                  <a:pt x="0" y="354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DCSNN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ANT COLONY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9288991" cy="6200401"/>
          </a:xfrm>
          <a:custGeom>
            <a:avLst/>
            <a:gdLst/>
            <a:ahLst/>
            <a:cxnLst/>
            <a:rect r="r" b="b" t="t" l="l"/>
            <a:pathLst>
              <a:path h="6200401" w="9288991">
                <a:moveTo>
                  <a:pt x="0" y="0"/>
                </a:moveTo>
                <a:lnTo>
                  <a:pt x="9288991" y="0"/>
                </a:lnTo>
                <a:lnTo>
                  <a:pt x="9288991" y="6200401"/>
                </a:lnTo>
                <a:lnTo>
                  <a:pt x="0" y="6200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8991" y="4235166"/>
            <a:ext cx="8999009" cy="6051834"/>
          </a:xfrm>
          <a:custGeom>
            <a:avLst/>
            <a:gdLst/>
            <a:ahLst/>
            <a:cxnLst/>
            <a:rect r="r" b="b" t="t" l="l"/>
            <a:pathLst>
              <a:path h="6051834" w="8999009">
                <a:moveTo>
                  <a:pt x="0" y="0"/>
                </a:moveTo>
                <a:lnTo>
                  <a:pt x="8999009" y="0"/>
                </a:lnTo>
                <a:lnTo>
                  <a:pt x="8999009" y="6051834"/>
                </a:lnTo>
                <a:lnTo>
                  <a:pt x="0" y="605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41251" y="1294353"/>
            <a:ext cx="472329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Simulated :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Accuracy: 1.0000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Accuracy: 0.9119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41251" y="2755235"/>
            <a:ext cx="92757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Hill Climbing: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 Accuracy: 1.0000</a:t>
            </a:r>
          </a:p>
          <a:p>
            <a:pPr algn="l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Accuracy: 0.8722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1776" y="7242033"/>
            <a:ext cx="85806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TABU: </a:t>
            </a:r>
          </a:p>
          <a:p>
            <a:pPr algn="just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rain Accuracy: 0.9992 </a:t>
            </a:r>
          </a:p>
          <a:p>
            <a:pPr algn="just" marL="485778" indent="-242889" lvl="1">
              <a:lnSpc>
                <a:spcPts val="2700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 Accuracy: 0.8722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1776" y="723900"/>
            <a:ext cx="7482366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HILL CLIMBING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734403" y="2646161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0.7147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0.000501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64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64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25 Random Restarts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TABU SEARCH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336891" y="2963541"/>
            <a:ext cx="1956921" cy="1956921"/>
          </a:xfrm>
          <a:custGeom>
            <a:avLst/>
            <a:gdLst/>
            <a:ahLst/>
            <a:cxnLst/>
            <a:rect r="r" b="b" t="t" l="l"/>
            <a:pathLst>
              <a:path h="1956921" w="1956921">
                <a:moveTo>
                  <a:pt x="0" y="0"/>
                </a:moveTo>
                <a:lnTo>
                  <a:pt x="1956921" y="0"/>
                </a:lnTo>
                <a:lnTo>
                  <a:pt x="1956921" y="1956921"/>
                </a:lnTo>
                <a:lnTo>
                  <a:pt x="0" y="1956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252618" y="41753"/>
            <a:ext cx="2013365" cy="1995061"/>
          </a:xfrm>
          <a:custGeom>
            <a:avLst/>
            <a:gdLst/>
            <a:ahLst/>
            <a:cxnLst/>
            <a:rect r="r" b="b" t="t" l="l"/>
            <a:pathLst>
              <a:path h="1995061" w="2013365">
                <a:moveTo>
                  <a:pt x="0" y="0"/>
                </a:moveTo>
                <a:lnTo>
                  <a:pt x="2013364" y="0"/>
                </a:lnTo>
                <a:lnTo>
                  <a:pt x="2013364" y="1995061"/>
                </a:lnTo>
                <a:lnTo>
                  <a:pt x="0" y="1995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0.6643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0.6667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0.000610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144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144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653965" y="2999857"/>
            <a:ext cx="6282811" cy="1807983"/>
            <a:chOff x="0" y="0"/>
            <a:chExt cx="3419512" cy="98402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984021"/>
            </a:xfrm>
            <a:custGeom>
              <a:avLst/>
              <a:gdLst/>
              <a:ahLst/>
              <a:cxnLst/>
              <a:rect r="r" b="b" t="t" l="l"/>
              <a:pathLst>
                <a:path h="98402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984021"/>
                  </a:lnTo>
                  <a:lnTo>
                    <a:pt x="0" y="98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10030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Tabu Search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Tenure Size = 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1776" y="895350"/>
            <a:ext cx="7144921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SIMULATED ANNEALING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06165" y="4969765"/>
            <a:ext cx="4778409" cy="1045374"/>
            <a:chOff x="0" y="0"/>
            <a:chExt cx="2600719" cy="5689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681855" y="1391490"/>
            <a:ext cx="589684" cy="1993210"/>
          </a:xfrm>
          <a:custGeom>
            <a:avLst/>
            <a:gdLst/>
            <a:ahLst/>
            <a:cxnLst/>
            <a:rect r="r" b="b" t="t" l="l"/>
            <a:pathLst>
              <a:path h="1993210" w="589684">
                <a:moveTo>
                  <a:pt x="0" y="0"/>
                </a:moveTo>
                <a:lnTo>
                  <a:pt x="589684" y="0"/>
                </a:lnTo>
                <a:lnTo>
                  <a:pt x="589684" y="1993211"/>
                </a:lnTo>
                <a:lnTo>
                  <a:pt x="0" y="199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954996" y="47219"/>
            <a:ext cx="3312725" cy="2091158"/>
          </a:xfrm>
          <a:custGeom>
            <a:avLst/>
            <a:gdLst/>
            <a:ahLst/>
            <a:cxnLst/>
            <a:rect r="r" b="b" t="t" l="l"/>
            <a:pathLst>
              <a:path h="2091158" w="3312725">
                <a:moveTo>
                  <a:pt x="0" y="0"/>
                </a:moveTo>
                <a:lnTo>
                  <a:pt x="3312725" y="0"/>
                </a:lnTo>
                <a:lnTo>
                  <a:pt x="3312725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10,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1.0000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0.8590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16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313922" y="5974581"/>
            <a:ext cx="6282811" cy="5579883"/>
            <a:chOff x="0" y="0"/>
            <a:chExt cx="3419512" cy="30369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3036933"/>
            </a:xfrm>
            <a:custGeom>
              <a:avLst/>
              <a:gdLst/>
              <a:ahLst/>
              <a:cxnLst/>
              <a:rect r="r" b="b" t="t" l="l"/>
              <a:pathLst>
                <a:path h="303693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3036933"/>
                  </a:lnTo>
                  <a:lnTo>
                    <a:pt x="0" y="3036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3055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0.7175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0.8502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0.00063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64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64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653965" y="2999857"/>
            <a:ext cx="6282811" cy="1807983"/>
            <a:chOff x="0" y="0"/>
            <a:chExt cx="3419512" cy="98402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19511" cy="984021"/>
            </a:xfrm>
            <a:custGeom>
              <a:avLst/>
              <a:gdLst/>
              <a:ahLst/>
              <a:cxnLst/>
              <a:rect r="r" b="b" t="t" l="l"/>
              <a:pathLst>
                <a:path h="98402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984021"/>
                  </a:lnTo>
                  <a:lnTo>
                    <a:pt x="0" y="984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419512" cy="10030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Simulated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25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Temperature = 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alpha = 0.95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090377" y="768542"/>
            <a:ext cx="1772639" cy="3336733"/>
          </a:xfrm>
          <a:custGeom>
            <a:avLst/>
            <a:gdLst/>
            <a:ahLst/>
            <a:cxnLst/>
            <a:rect r="r" b="b" t="t" l="l"/>
            <a:pathLst>
              <a:path h="3336733" w="1772639">
                <a:moveTo>
                  <a:pt x="0" y="0"/>
                </a:moveTo>
                <a:lnTo>
                  <a:pt x="1772640" y="0"/>
                </a:lnTo>
                <a:lnTo>
                  <a:pt x="1772640" y="3336733"/>
                </a:lnTo>
                <a:lnTo>
                  <a:pt x="0" y="333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989179" y="0"/>
            <a:ext cx="2298821" cy="2298821"/>
          </a:xfrm>
          <a:custGeom>
            <a:avLst/>
            <a:gdLst/>
            <a:ahLst/>
            <a:cxnLst/>
            <a:rect r="r" b="b" t="t" l="l"/>
            <a:pathLst>
              <a:path h="2298821" w="2298821">
                <a:moveTo>
                  <a:pt x="0" y="0"/>
                </a:moveTo>
                <a:lnTo>
                  <a:pt x="2298821" y="0"/>
                </a:lnTo>
                <a:lnTo>
                  <a:pt x="2298821" y="2298821"/>
                </a:lnTo>
                <a:lnTo>
                  <a:pt x="0" y="2298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31776" y="895350"/>
            <a:ext cx="7144921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PARTICLE SWARM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0.7294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0.7333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0.000458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0.1292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185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185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53965" y="2999857"/>
            <a:ext cx="6282811" cy="1465083"/>
            <a:chOff x="0" y="0"/>
            <a:chExt cx="3419512" cy="7973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Particle Swarm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15 particles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4888" y="3964677"/>
            <a:ext cx="699612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2005" y="2335212"/>
            <a:ext cx="8693050" cy="501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solve this, optimization and search techniques like Hill Climbing, Tabu Search, Simulated Annealing, Particle Swarm, and Ant Colony were used to make model decisions optimal.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  <a:r>
              <a:rPr lang="en-US" sz="2499" spc="24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This project focuses on:</a:t>
            </a:r>
          </a:p>
          <a:p>
            <a:pPr algn="l" marL="539748" indent="-269874" lvl="1">
              <a:lnSpc>
                <a:spcPts val="3999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Implementing 2 AI models that classify COVID-19, Pneumonia, and Normal classes.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2. Optimize their predictions.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1776" y="895350"/>
            <a:ext cx="7144921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</a:t>
            </a:r>
          </a:p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ANT COLONY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376086" y="2817546"/>
            <a:ext cx="2012246" cy="1990294"/>
          </a:xfrm>
          <a:custGeom>
            <a:avLst/>
            <a:gdLst/>
            <a:ahLst/>
            <a:cxnLst/>
            <a:rect r="r" b="b" t="t" l="l"/>
            <a:pathLst>
              <a:path h="1990294" w="2012246">
                <a:moveTo>
                  <a:pt x="0" y="0"/>
                </a:moveTo>
                <a:lnTo>
                  <a:pt x="2012246" y="0"/>
                </a:lnTo>
                <a:lnTo>
                  <a:pt x="2012246" y="1990294"/>
                </a:lnTo>
                <a:lnTo>
                  <a:pt x="0" y="199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203930" y="0"/>
            <a:ext cx="3084070" cy="3548616"/>
          </a:xfrm>
          <a:custGeom>
            <a:avLst/>
            <a:gdLst/>
            <a:ahLst/>
            <a:cxnLst/>
            <a:rect r="r" b="b" t="t" l="l"/>
            <a:pathLst>
              <a:path h="3548616" w="3084070">
                <a:moveTo>
                  <a:pt x="0" y="0"/>
                </a:moveTo>
                <a:lnTo>
                  <a:pt x="3084070" y="0"/>
                </a:lnTo>
                <a:lnTo>
                  <a:pt x="3084070" y="3548616"/>
                </a:lnTo>
                <a:lnTo>
                  <a:pt x="0" y="354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57287" y="3080151"/>
            <a:ext cx="6282811" cy="1465083"/>
            <a:chOff x="0" y="0"/>
            <a:chExt cx="3419512" cy="7973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797393"/>
            </a:xfrm>
            <a:custGeom>
              <a:avLst/>
              <a:gdLst/>
              <a:ahLst/>
              <a:cxnLst/>
              <a:rect r="r" b="b" t="t" l="l"/>
              <a:pathLst>
                <a:path h="797393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7393"/>
                  </a:lnTo>
                  <a:lnTo>
                    <a:pt x="0" y="797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816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ACO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15 Iterations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Ants= 15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313922" y="5974581"/>
            <a:ext cx="6282811" cy="5236983"/>
            <a:chOff x="0" y="0"/>
            <a:chExt cx="3419512" cy="285030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0.7294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0.7333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0.000458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8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0.1292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185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185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1865" y="3491861"/>
            <a:ext cx="13907442" cy="308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79"/>
              </a:lnSpc>
            </a:pPr>
            <a:r>
              <a:rPr lang="en-US" b="true" sz="8699" spc="43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OPTIMIZATION STAGE II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3927" y="335593"/>
            <a:ext cx="8522017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SCOVNET-HILL CLIMB + PARTICLE SWARM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63927" y="3098086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13922" y="5974581"/>
            <a:ext cx="6282811" cy="3865383"/>
            <a:chOff x="0" y="0"/>
            <a:chExt cx="3419512" cy="21037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2103791"/>
            </a:xfrm>
            <a:custGeom>
              <a:avLst/>
              <a:gdLst/>
              <a:ahLst/>
              <a:cxnLst/>
              <a:rect r="r" b="b" t="t" l="l"/>
              <a:pathLst>
                <a:path h="210379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103791"/>
                  </a:lnTo>
                  <a:lnTo>
                    <a:pt x="0" y="2103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2122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0.9400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0.9200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0.7867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accuracy:0.7780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Random Restarts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0027917" y="180210"/>
            <a:ext cx="1772639" cy="3336733"/>
          </a:xfrm>
          <a:custGeom>
            <a:avLst/>
            <a:gdLst/>
            <a:ahLst/>
            <a:cxnLst/>
            <a:rect r="r" b="b" t="t" l="l"/>
            <a:pathLst>
              <a:path h="3336733" w="1772639">
                <a:moveTo>
                  <a:pt x="0" y="0"/>
                </a:moveTo>
                <a:lnTo>
                  <a:pt x="1772639" y="0"/>
                </a:lnTo>
                <a:lnTo>
                  <a:pt x="1772639" y="3336733"/>
                </a:lnTo>
                <a:lnTo>
                  <a:pt x="0" y="3336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1313922" y="8082064"/>
            <a:ext cx="6282811" cy="3865383"/>
            <a:chOff x="0" y="0"/>
            <a:chExt cx="3419512" cy="210379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419511" cy="2103791"/>
            </a:xfrm>
            <a:custGeom>
              <a:avLst/>
              <a:gdLst/>
              <a:ahLst/>
              <a:cxnLst/>
              <a:rect r="r" b="b" t="t" l="l"/>
              <a:pathLst>
                <a:path h="2103791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103791"/>
                  </a:lnTo>
                  <a:lnTo>
                    <a:pt x="0" y="2103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3419512" cy="2122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739445" y="8082064"/>
            <a:ext cx="6282811" cy="3179583"/>
            <a:chOff x="0" y="0"/>
            <a:chExt cx="3419512" cy="17305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419511" cy="1730535"/>
            </a:xfrm>
            <a:custGeom>
              <a:avLst/>
              <a:gdLst/>
              <a:ahLst/>
              <a:cxnLst/>
              <a:rect r="r" b="b" t="t" l="l"/>
              <a:pathLst>
                <a:path h="173053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1730535"/>
                  </a:lnTo>
                  <a:lnTo>
                    <a:pt x="0" y="17305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3419512" cy="17495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00"/>
                </a:lnSpc>
              </a:pP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= 0.4000000000000001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 = 0.75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c2 = 2.25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8967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9443839" cy="10834982"/>
            <a:chOff x="0" y="0"/>
            <a:chExt cx="2487266" cy="285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266" cy="2853658"/>
            </a:xfrm>
            <a:custGeom>
              <a:avLst/>
              <a:gdLst/>
              <a:ahLst/>
              <a:cxnLst/>
              <a:rect r="r" b="b" t="t" l="l"/>
              <a:pathLst>
                <a:path h="2853658" w="2487266">
                  <a:moveTo>
                    <a:pt x="0" y="0"/>
                  </a:moveTo>
                  <a:lnTo>
                    <a:pt x="2487266" y="0"/>
                  </a:lnTo>
                  <a:lnTo>
                    <a:pt x="2487266" y="2853658"/>
                  </a:lnTo>
                  <a:lnTo>
                    <a:pt x="0" y="285365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87266" cy="290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4428624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7532" y="5725189"/>
            <a:ext cx="16889202" cy="83525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3831268"/>
            <a:ext cx="62223" cy="7205612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252297" y="4969765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684194" y="5974581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3927" y="335593"/>
            <a:ext cx="8880073" cy="268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SCOVNET-HILL CLIMB + SIMULATED ANNEALING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65791" y="4969765"/>
            <a:ext cx="4778409" cy="1045374"/>
            <a:chOff x="0" y="0"/>
            <a:chExt cx="2600719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63927" y="3098086"/>
            <a:ext cx="3019362" cy="2223348"/>
          </a:xfrm>
          <a:custGeom>
            <a:avLst/>
            <a:gdLst/>
            <a:ahLst/>
            <a:cxnLst/>
            <a:rect r="r" b="b" t="t" l="l"/>
            <a:pathLst>
              <a:path h="2223348" w="3019362">
                <a:moveTo>
                  <a:pt x="0" y="0"/>
                </a:moveTo>
                <a:lnTo>
                  <a:pt x="3019362" y="0"/>
                </a:lnTo>
                <a:lnTo>
                  <a:pt x="3019362" y="2223348"/>
                </a:lnTo>
                <a:lnTo>
                  <a:pt x="0" y="2223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59637" y="76133"/>
            <a:ext cx="1628363" cy="2284251"/>
          </a:xfrm>
          <a:custGeom>
            <a:avLst/>
            <a:gdLst/>
            <a:ahLst/>
            <a:cxnLst/>
            <a:rect r="r" b="b" t="t" l="l"/>
            <a:pathLst>
              <a:path h="2284251" w="1628363">
                <a:moveTo>
                  <a:pt x="0" y="0"/>
                </a:moveTo>
                <a:lnTo>
                  <a:pt x="1628363" y="0"/>
                </a:lnTo>
                <a:lnTo>
                  <a:pt x="1628363" y="2284251"/>
                </a:lnTo>
                <a:lnTo>
                  <a:pt x="0" y="2284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152407" y="5974581"/>
            <a:ext cx="6282811" cy="5236983"/>
            <a:chOff x="0" y="0"/>
            <a:chExt cx="3419512" cy="28503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19511" cy="2850305"/>
            </a:xfrm>
            <a:custGeom>
              <a:avLst/>
              <a:gdLst/>
              <a:ahLst/>
              <a:cxnLst/>
              <a:rect r="r" b="b" t="t" l="l"/>
              <a:pathLst>
                <a:path h="2850305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2850305"/>
                  </a:lnTo>
                  <a:lnTo>
                    <a:pt x="0" y="28503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19512" cy="2869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0.6073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0.6921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0.7809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0.7781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 = 0.0001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 = 32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 = 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 = 256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 = 256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13922" y="5974581"/>
            <a:ext cx="6282811" cy="6265683"/>
            <a:chOff x="0" y="0"/>
            <a:chExt cx="3419512" cy="3410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19511" cy="3410190"/>
            </a:xfrm>
            <a:custGeom>
              <a:avLst/>
              <a:gdLst/>
              <a:ahLst/>
              <a:cxnLst/>
              <a:rect r="r" b="b" t="t" l="l"/>
              <a:pathLst>
                <a:path h="3410190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3410190"/>
                  </a:lnTo>
                  <a:lnTo>
                    <a:pt x="0" y="341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419512" cy="34292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0.6042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 Val_accuracy: 0.6933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At Epoch 50, the model reached: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Train accuracy: 0.7214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Val accuracy: 0.7333 </a:t>
              </a:r>
            </a:p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LR: 0.000100            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Batch: 16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Dropout: 0.3000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1: 144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Dense 2: 144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200641" y="2273489"/>
            <a:ext cx="589684" cy="1993210"/>
          </a:xfrm>
          <a:custGeom>
            <a:avLst/>
            <a:gdLst/>
            <a:ahLst/>
            <a:cxnLst/>
            <a:rect r="r" b="b" t="t" l="l"/>
            <a:pathLst>
              <a:path h="1993210" w="589684">
                <a:moveTo>
                  <a:pt x="0" y="0"/>
                </a:moveTo>
                <a:lnTo>
                  <a:pt x="589685" y="0"/>
                </a:lnTo>
                <a:lnTo>
                  <a:pt x="589685" y="1993210"/>
                </a:lnTo>
                <a:lnTo>
                  <a:pt x="0" y="1993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684194" y="182331"/>
            <a:ext cx="3312725" cy="2091158"/>
          </a:xfrm>
          <a:custGeom>
            <a:avLst/>
            <a:gdLst/>
            <a:ahLst/>
            <a:cxnLst/>
            <a:rect r="r" b="b" t="t" l="l"/>
            <a:pathLst>
              <a:path h="2091158" w="3312725">
                <a:moveTo>
                  <a:pt x="0" y="0"/>
                </a:moveTo>
                <a:lnTo>
                  <a:pt x="3312725" y="0"/>
                </a:lnTo>
                <a:lnTo>
                  <a:pt x="3312725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4117895" y="7689081"/>
            <a:ext cx="3505473" cy="4551183"/>
            <a:chOff x="0" y="0"/>
            <a:chExt cx="1907905" cy="24770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07905" cy="2477048"/>
            </a:xfrm>
            <a:custGeom>
              <a:avLst/>
              <a:gdLst/>
              <a:ahLst/>
              <a:cxnLst/>
              <a:rect r="r" b="b" t="t" l="l"/>
              <a:pathLst>
                <a:path h="2477048" w="1907905">
                  <a:moveTo>
                    <a:pt x="0" y="0"/>
                  </a:moveTo>
                  <a:lnTo>
                    <a:pt x="1907905" y="0"/>
                  </a:lnTo>
                  <a:lnTo>
                    <a:pt x="1907905" y="2477048"/>
                  </a:lnTo>
                  <a:lnTo>
                    <a:pt x="0" y="2477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907905" cy="24960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alpha: 1.0537005644903412e-07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T0: 5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iters: 25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585607" y="3098086"/>
            <a:ext cx="6282811" cy="1463523"/>
            <a:chOff x="0" y="0"/>
            <a:chExt cx="3419512" cy="79654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Hill Climb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 Random Restarts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0"/>
            <a:ext cx="18288000" cy="7543800"/>
          </a:xfrm>
          <a:custGeom>
            <a:avLst/>
            <a:gdLst/>
            <a:ahLst/>
            <a:cxnLst/>
            <a:rect r="r" b="b" t="t" l="l"/>
            <a:pathLst>
              <a:path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72471" y="3412086"/>
            <a:ext cx="6603898" cy="6746056"/>
          </a:xfrm>
          <a:custGeom>
            <a:avLst/>
            <a:gdLst/>
            <a:ahLst/>
            <a:cxnLst/>
            <a:rect r="r" b="b" t="t" l="l"/>
            <a:pathLst>
              <a:path h="6746056" w="6603898">
                <a:moveTo>
                  <a:pt x="0" y="0"/>
                </a:moveTo>
                <a:lnTo>
                  <a:pt x="6603898" y="0"/>
                </a:lnTo>
                <a:lnTo>
                  <a:pt x="6603898" y="6746056"/>
                </a:lnTo>
                <a:lnTo>
                  <a:pt x="0" y="6746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687755" y="3710588"/>
            <a:ext cx="6571545" cy="6447554"/>
          </a:xfrm>
          <a:custGeom>
            <a:avLst/>
            <a:gdLst/>
            <a:ahLst/>
            <a:cxnLst/>
            <a:rect r="r" b="b" t="t" l="l"/>
            <a:pathLst>
              <a:path h="6447554" w="6571545">
                <a:moveTo>
                  <a:pt x="0" y="0"/>
                </a:moveTo>
                <a:lnTo>
                  <a:pt x="6571545" y="0"/>
                </a:lnTo>
                <a:lnTo>
                  <a:pt x="6571545" y="6447554"/>
                </a:lnTo>
                <a:lnTo>
                  <a:pt x="0" y="6447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GRAD-CAM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438167" y="954580"/>
            <a:ext cx="6282811" cy="1463523"/>
            <a:chOff x="0" y="0"/>
            <a:chExt cx="3419512" cy="79654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20351" y="3599614"/>
            <a:ext cx="9569494" cy="3806897"/>
          </a:xfrm>
          <a:custGeom>
            <a:avLst/>
            <a:gdLst/>
            <a:ahLst/>
            <a:cxnLst/>
            <a:rect r="r" b="b" t="t" l="l"/>
            <a:pathLst>
              <a:path h="3806897" w="9569494">
                <a:moveTo>
                  <a:pt x="0" y="0"/>
                </a:moveTo>
                <a:lnTo>
                  <a:pt x="9569494" y="0"/>
                </a:lnTo>
                <a:lnTo>
                  <a:pt x="9569494" y="3806897"/>
                </a:lnTo>
                <a:lnTo>
                  <a:pt x="0" y="380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0351" y="7682736"/>
            <a:ext cx="5309250" cy="2032972"/>
          </a:xfrm>
          <a:custGeom>
            <a:avLst/>
            <a:gdLst/>
            <a:ahLst/>
            <a:cxnLst/>
            <a:rect r="r" b="b" t="t" l="l"/>
            <a:pathLst>
              <a:path h="2032972" w="5309250">
                <a:moveTo>
                  <a:pt x="0" y="0"/>
                </a:moveTo>
                <a:lnTo>
                  <a:pt x="5309250" y="0"/>
                </a:lnTo>
                <a:lnTo>
                  <a:pt x="5309250" y="2032972"/>
                </a:lnTo>
                <a:lnTo>
                  <a:pt x="0" y="2032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05098" y="7787511"/>
            <a:ext cx="5809652" cy="1947019"/>
          </a:xfrm>
          <a:custGeom>
            <a:avLst/>
            <a:gdLst/>
            <a:ahLst/>
            <a:cxnLst/>
            <a:rect r="r" b="b" t="t" l="l"/>
            <a:pathLst>
              <a:path h="1947019" w="5809652">
                <a:moveTo>
                  <a:pt x="0" y="0"/>
                </a:moveTo>
                <a:lnTo>
                  <a:pt x="5809652" y="0"/>
                </a:lnTo>
                <a:lnTo>
                  <a:pt x="5809652" y="1947019"/>
                </a:lnTo>
                <a:lnTo>
                  <a:pt x="0" y="1947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54228" y="7682736"/>
            <a:ext cx="6007397" cy="1972308"/>
          </a:xfrm>
          <a:custGeom>
            <a:avLst/>
            <a:gdLst/>
            <a:ahLst/>
            <a:cxnLst/>
            <a:rect r="r" b="b" t="t" l="l"/>
            <a:pathLst>
              <a:path h="1972308" w="6007397">
                <a:moveTo>
                  <a:pt x="0" y="0"/>
                </a:moveTo>
                <a:lnTo>
                  <a:pt x="6007397" y="0"/>
                </a:lnTo>
                <a:lnTo>
                  <a:pt x="6007397" y="1972308"/>
                </a:lnTo>
                <a:lnTo>
                  <a:pt x="0" y="1972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669888" y="895350"/>
            <a:ext cx="8880073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GRAD-CAM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505465" y="826249"/>
            <a:ext cx="6282811" cy="1463523"/>
            <a:chOff x="0" y="0"/>
            <a:chExt cx="3419512" cy="796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77495" y="3656915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5931" y="640103"/>
            <a:ext cx="888007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DEEPLIFT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8441823" y="322847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98398" y="3780740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4" y="0"/>
                </a:lnTo>
                <a:lnTo>
                  <a:pt x="5496944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55666"/>
            <a:ext cx="18288000" cy="11142666"/>
            <a:chOff x="0" y="0"/>
            <a:chExt cx="4816593" cy="2934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34694"/>
            </a:xfrm>
            <a:custGeom>
              <a:avLst/>
              <a:gdLst/>
              <a:ahLst/>
              <a:cxnLst/>
              <a:rect r="r" b="b" t="t" l="l"/>
              <a:pathLst>
                <a:path h="29346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34694"/>
                  </a:lnTo>
                  <a:lnTo>
                    <a:pt x="0" y="2934694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82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4109" y="4145955"/>
            <a:ext cx="15822114" cy="263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9"/>
              </a:lnSpc>
            </a:pPr>
            <a:r>
              <a:rPr lang="en-US" b="true" sz="7499" spc="37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DATASET AND PREPROCESSING STAGE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137738" y="868098"/>
            <a:ext cx="8880073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DEEPLIFT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99609" y="3914167"/>
            <a:ext cx="10186349" cy="2074613"/>
          </a:xfrm>
          <a:custGeom>
            <a:avLst/>
            <a:gdLst/>
            <a:ahLst/>
            <a:cxnLst/>
            <a:rect r="r" b="b" t="t" l="l"/>
            <a:pathLst>
              <a:path h="2074613" w="10186349">
                <a:moveTo>
                  <a:pt x="0" y="0"/>
                </a:moveTo>
                <a:lnTo>
                  <a:pt x="10186350" y="0"/>
                </a:lnTo>
                <a:lnTo>
                  <a:pt x="10186350" y="2074612"/>
                </a:lnTo>
                <a:lnTo>
                  <a:pt x="0" y="2074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40495" y="5855429"/>
            <a:ext cx="7088693" cy="1521715"/>
          </a:xfrm>
          <a:custGeom>
            <a:avLst/>
            <a:gdLst/>
            <a:ahLst/>
            <a:cxnLst/>
            <a:rect r="r" b="b" t="t" l="l"/>
            <a:pathLst>
              <a:path h="1521715" w="7088693">
                <a:moveTo>
                  <a:pt x="0" y="0"/>
                </a:moveTo>
                <a:lnTo>
                  <a:pt x="7088693" y="0"/>
                </a:lnTo>
                <a:lnTo>
                  <a:pt x="7088693" y="1521715"/>
                </a:lnTo>
                <a:lnTo>
                  <a:pt x="0" y="1521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8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5173" y="6480438"/>
            <a:ext cx="530134" cy="538397"/>
          </a:xfrm>
          <a:custGeom>
            <a:avLst/>
            <a:gdLst/>
            <a:ahLst/>
            <a:cxnLst/>
            <a:rect r="r" b="b" t="t" l="l"/>
            <a:pathLst>
              <a:path h="538397" w="530134">
                <a:moveTo>
                  <a:pt x="0" y="0"/>
                </a:moveTo>
                <a:lnTo>
                  <a:pt x="530134" y="0"/>
                </a:lnTo>
                <a:lnTo>
                  <a:pt x="530134" y="538397"/>
                </a:lnTo>
                <a:lnTo>
                  <a:pt x="0" y="538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331" r="-1821465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5173" y="6369779"/>
            <a:ext cx="377734" cy="538397"/>
          </a:xfrm>
          <a:custGeom>
            <a:avLst/>
            <a:gdLst/>
            <a:ahLst/>
            <a:cxnLst/>
            <a:rect r="r" b="b" t="t" l="l"/>
            <a:pathLst>
              <a:path h="538397" w="377734">
                <a:moveTo>
                  <a:pt x="0" y="0"/>
                </a:moveTo>
                <a:lnTo>
                  <a:pt x="377734" y="0"/>
                </a:lnTo>
                <a:lnTo>
                  <a:pt x="377734" y="538397"/>
                </a:lnTo>
                <a:lnTo>
                  <a:pt x="0" y="538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331" r="-2596696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29419" y="7501389"/>
            <a:ext cx="10829163" cy="2005401"/>
          </a:xfrm>
          <a:custGeom>
            <a:avLst/>
            <a:gdLst/>
            <a:ahLst/>
            <a:cxnLst/>
            <a:rect r="r" b="b" t="t" l="l"/>
            <a:pathLst>
              <a:path h="2005401" w="10829163">
                <a:moveTo>
                  <a:pt x="0" y="0"/>
                </a:moveTo>
                <a:lnTo>
                  <a:pt x="10829162" y="0"/>
                </a:lnTo>
                <a:lnTo>
                  <a:pt x="10829162" y="2005401"/>
                </a:lnTo>
                <a:lnTo>
                  <a:pt x="0" y="2005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36508" y="826249"/>
            <a:ext cx="6282811" cy="1463523"/>
            <a:chOff x="0" y="0"/>
            <a:chExt cx="3419512" cy="7965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Wolf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49303" y="3656915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7739" y="668678"/>
            <a:ext cx="8880073" cy="13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</a:pPr>
            <a:r>
              <a:rPr lang="en-US" b="true" sz="3800" spc="19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GRAY WOLF + PERMUATION IMPORTANCE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8905082" y="319429"/>
            <a:ext cx="2091510" cy="2477164"/>
          </a:xfrm>
          <a:custGeom>
            <a:avLst/>
            <a:gdLst/>
            <a:ahLst/>
            <a:cxnLst/>
            <a:rect r="r" b="b" t="t" l="l"/>
            <a:pathLst>
              <a:path h="2477164" w="2091510">
                <a:moveTo>
                  <a:pt x="0" y="0"/>
                </a:moveTo>
                <a:lnTo>
                  <a:pt x="2091510" y="0"/>
                </a:lnTo>
                <a:lnTo>
                  <a:pt x="2091510" y="2477164"/>
                </a:lnTo>
                <a:lnTo>
                  <a:pt x="0" y="2477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64841" y="3746997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3"/>
                </a:lnTo>
                <a:lnTo>
                  <a:pt x="0" y="5759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2297" y="3076927"/>
            <a:ext cx="4272069" cy="1045374"/>
            <a:chOff x="0" y="0"/>
            <a:chExt cx="2325136" cy="5689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Objective: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465046" y="1021240"/>
            <a:ext cx="8880073" cy="67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</a:pPr>
            <a:r>
              <a:rPr lang="en-US" b="true" sz="3800" spc="19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PERMUATION IMPORTANCE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795674" y="3679974"/>
            <a:ext cx="9923409" cy="3007094"/>
          </a:xfrm>
          <a:custGeom>
            <a:avLst/>
            <a:gdLst/>
            <a:ahLst/>
            <a:cxnLst/>
            <a:rect r="r" b="b" t="t" l="l"/>
            <a:pathLst>
              <a:path h="3007094" w="9923409">
                <a:moveTo>
                  <a:pt x="0" y="0"/>
                </a:moveTo>
                <a:lnTo>
                  <a:pt x="9923409" y="0"/>
                </a:lnTo>
                <a:lnTo>
                  <a:pt x="9923409" y="3007093"/>
                </a:lnTo>
                <a:lnTo>
                  <a:pt x="0" y="30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55352" y="6570860"/>
            <a:ext cx="6052775" cy="906783"/>
          </a:xfrm>
          <a:custGeom>
            <a:avLst/>
            <a:gdLst/>
            <a:ahLst/>
            <a:cxnLst/>
            <a:rect r="r" b="b" t="t" l="l"/>
            <a:pathLst>
              <a:path h="906783" w="6052775">
                <a:moveTo>
                  <a:pt x="0" y="0"/>
                </a:moveTo>
                <a:lnTo>
                  <a:pt x="6052775" y="0"/>
                </a:lnTo>
                <a:lnTo>
                  <a:pt x="6052775" y="906782"/>
                </a:lnTo>
                <a:lnTo>
                  <a:pt x="0" y="90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77400" y="7204786"/>
            <a:ext cx="7493693" cy="630100"/>
          </a:xfrm>
          <a:custGeom>
            <a:avLst/>
            <a:gdLst/>
            <a:ahLst/>
            <a:cxnLst/>
            <a:rect r="r" b="b" t="t" l="l"/>
            <a:pathLst>
              <a:path h="630100" w="7493693">
                <a:moveTo>
                  <a:pt x="0" y="0"/>
                </a:moveTo>
                <a:lnTo>
                  <a:pt x="7493692" y="0"/>
                </a:lnTo>
                <a:lnTo>
                  <a:pt x="7493692" y="630100"/>
                </a:lnTo>
                <a:lnTo>
                  <a:pt x="0" y="63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95674" y="6737336"/>
            <a:ext cx="429325" cy="611931"/>
          </a:xfrm>
          <a:custGeom>
            <a:avLst/>
            <a:gdLst/>
            <a:ahLst/>
            <a:cxnLst/>
            <a:rect r="r" b="b" t="t" l="l"/>
            <a:pathLst>
              <a:path h="611931" w="429325">
                <a:moveTo>
                  <a:pt x="0" y="0"/>
                </a:moveTo>
                <a:lnTo>
                  <a:pt x="429326" y="0"/>
                </a:lnTo>
                <a:lnTo>
                  <a:pt x="429326" y="611930"/>
                </a:lnTo>
                <a:lnTo>
                  <a:pt x="0" y="611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5331" r="-2596696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814724" y="6648967"/>
            <a:ext cx="429325" cy="611931"/>
          </a:xfrm>
          <a:custGeom>
            <a:avLst/>
            <a:gdLst/>
            <a:ahLst/>
            <a:cxnLst/>
            <a:rect r="r" b="b" t="t" l="l"/>
            <a:pathLst>
              <a:path h="611931" w="429325">
                <a:moveTo>
                  <a:pt x="0" y="0"/>
                </a:moveTo>
                <a:lnTo>
                  <a:pt x="429326" y="0"/>
                </a:lnTo>
                <a:lnTo>
                  <a:pt x="429326" y="611931"/>
                </a:lnTo>
                <a:lnTo>
                  <a:pt x="0" y="611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5331" r="-2596696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814724" y="7222955"/>
            <a:ext cx="429325" cy="611931"/>
          </a:xfrm>
          <a:custGeom>
            <a:avLst/>
            <a:gdLst/>
            <a:ahLst/>
            <a:cxnLst/>
            <a:rect r="r" b="b" t="t" l="l"/>
            <a:pathLst>
              <a:path h="611931" w="429325">
                <a:moveTo>
                  <a:pt x="0" y="0"/>
                </a:moveTo>
                <a:lnTo>
                  <a:pt x="429326" y="0"/>
                </a:lnTo>
                <a:lnTo>
                  <a:pt x="429326" y="611931"/>
                </a:lnTo>
                <a:lnTo>
                  <a:pt x="0" y="611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5331" r="-259669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912825" y="7834886"/>
            <a:ext cx="10843613" cy="2052322"/>
          </a:xfrm>
          <a:custGeom>
            <a:avLst/>
            <a:gdLst/>
            <a:ahLst/>
            <a:cxnLst/>
            <a:rect r="r" b="b" t="t" l="l"/>
            <a:pathLst>
              <a:path h="2052322" w="10843613">
                <a:moveTo>
                  <a:pt x="0" y="0"/>
                </a:moveTo>
                <a:lnTo>
                  <a:pt x="10843613" y="0"/>
                </a:lnTo>
                <a:lnTo>
                  <a:pt x="10843613" y="2052322"/>
                </a:lnTo>
                <a:lnTo>
                  <a:pt x="0" y="2052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95740" y="868855"/>
            <a:ext cx="6282811" cy="1463523"/>
            <a:chOff x="0" y="0"/>
            <a:chExt cx="3419512" cy="7965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Whale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Whales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7739" y="668678"/>
            <a:ext cx="8880073" cy="13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</a:pPr>
            <a:r>
              <a:rPr lang="en-US" b="true" sz="3800" spc="19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SCOVNET WHALE OPTIMIZATION + GRAD-CAM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632789" y="182891"/>
            <a:ext cx="3633761" cy="2418103"/>
          </a:xfrm>
          <a:custGeom>
            <a:avLst/>
            <a:gdLst/>
            <a:ahLst/>
            <a:cxnLst/>
            <a:rect r="r" b="b" t="t" l="l"/>
            <a:pathLst>
              <a:path h="2418103" w="3633761">
                <a:moveTo>
                  <a:pt x="0" y="0"/>
                </a:moveTo>
                <a:lnTo>
                  <a:pt x="3633761" y="0"/>
                </a:lnTo>
                <a:lnTo>
                  <a:pt x="3633761" y="2418103"/>
                </a:lnTo>
                <a:lnTo>
                  <a:pt x="0" y="2418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81911" y="3412086"/>
            <a:ext cx="6333933" cy="6773789"/>
          </a:xfrm>
          <a:custGeom>
            <a:avLst/>
            <a:gdLst/>
            <a:ahLst/>
            <a:cxnLst/>
            <a:rect r="r" b="b" t="t" l="l"/>
            <a:pathLst>
              <a:path h="6773789" w="6333933">
                <a:moveTo>
                  <a:pt x="0" y="0"/>
                </a:moveTo>
                <a:lnTo>
                  <a:pt x="6333933" y="0"/>
                </a:lnTo>
                <a:lnTo>
                  <a:pt x="6333933" y="6773789"/>
                </a:lnTo>
                <a:lnTo>
                  <a:pt x="0" y="67737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60959" y="3574677"/>
            <a:ext cx="6353618" cy="6611198"/>
          </a:xfrm>
          <a:custGeom>
            <a:avLst/>
            <a:gdLst/>
            <a:ahLst/>
            <a:cxnLst/>
            <a:rect r="r" b="b" t="t" l="l"/>
            <a:pathLst>
              <a:path h="6611198" w="6353618">
                <a:moveTo>
                  <a:pt x="0" y="0"/>
                </a:moveTo>
                <a:lnTo>
                  <a:pt x="6353619" y="0"/>
                </a:lnTo>
                <a:lnTo>
                  <a:pt x="6353619" y="6611198"/>
                </a:lnTo>
                <a:lnTo>
                  <a:pt x="0" y="6611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95740" y="868855"/>
            <a:ext cx="6282811" cy="1463523"/>
            <a:chOff x="0" y="0"/>
            <a:chExt cx="3419512" cy="7965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FireFly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50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Fireflies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7739" y="668678"/>
            <a:ext cx="8880073" cy="13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</a:pPr>
            <a:r>
              <a:rPr lang="en-US" b="true" sz="3800" spc="19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FIRE FLY OPTIMIZATION + GRAD-CAM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863469" y="-455176"/>
            <a:ext cx="5029317" cy="3344574"/>
          </a:xfrm>
          <a:custGeom>
            <a:avLst/>
            <a:gdLst/>
            <a:ahLst/>
            <a:cxnLst/>
            <a:rect r="r" b="b" t="t" l="l"/>
            <a:pathLst>
              <a:path h="3344574" w="5029317">
                <a:moveTo>
                  <a:pt x="0" y="0"/>
                </a:moveTo>
                <a:lnTo>
                  <a:pt x="5029316" y="0"/>
                </a:lnTo>
                <a:lnTo>
                  <a:pt x="5029316" y="3344575"/>
                </a:lnTo>
                <a:lnTo>
                  <a:pt x="0" y="3344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0372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99344" y="3412086"/>
            <a:ext cx="6464124" cy="6950284"/>
          </a:xfrm>
          <a:custGeom>
            <a:avLst/>
            <a:gdLst/>
            <a:ahLst/>
            <a:cxnLst/>
            <a:rect r="r" b="b" t="t" l="l"/>
            <a:pathLst>
              <a:path h="6950284" w="6464124">
                <a:moveTo>
                  <a:pt x="0" y="0"/>
                </a:moveTo>
                <a:lnTo>
                  <a:pt x="6464125" y="0"/>
                </a:lnTo>
                <a:lnTo>
                  <a:pt x="6464125" y="6950284"/>
                </a:lnTo>
                <a:lnTo>
                  <a:pt x="0" y="6950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17216" y="3656915"/>
            <a:ext cx="6146653" cy="6523328"/>
          </a:xfrm>
          <a:custGeom>
            <a:avLst/>
            <a:gdLst/>
            <a:ahLst/>
            <a:cxnLst/>
            <a:rect r="r" b="b" t="t" l="l"/>
            <a:pathLst>
              <a:path h="6523328" w="6146653">
                <a:moveTo>
                  <a:pt x="0" y="0"/>
                </a:moveTo>
                <a:lnTo>
                  <a:pt x="6146653" y="0"/>
                </a:lnTo>
                <a:lnTo>
                  <a:pt x="6146653" y="6523328"/>
                </a:lnTo>
                <a:lnTo>
                  <a:pt x="0" y="6523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7836" y="-547982"/>
            <a:ext cx="18765836" cy="3347993"/>
            <a:chOff x="0" y="0"/>
            <a:chExt cx="4942442" cy="881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2442" cy="881776"/>
            </a:xfrm>
            <a:custGeom>
              <a:avLst/>
              <a:gdLst/>
              <a:ahLst/>
              <a:cxnLst/>
              <a:rect r="r" b="b" t="t" l="l"/>
              <a:pathLst>
                <a:path h="881776" w="4942442">
                  <a:moveTo>
                    <a:pt x="0" y="0"/>
                  </a:moveTo>
                  <a:lnTo>
                    <a:pt x="4942442" y="0"/>
                  </a:lnTo>
                  <a:lnTo>
                    <a:pt x="4942442" y="881776"/>
                  </a:lnTo>
                  <a:lnTo>
                    <a:pt x="0" y="88177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42442" cy="92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00641" y="3620515"/>
            <a:ext cx="1530725" cy="1232049"/>
          </a:xfrm>
          <a:custGeom>
            <a:avLst/>
            <a:gdLst/>
            <a:ahLst/>
            <a:cxnLst/>
            <a:rect r="r" b="b" t="t" l="l"/>
            <a:pathLst>
              <a:path h="1232049" w="1530725">
                <a:moveTo>
                  <a:pt x="0" y="0"/>
                </a:moveTo>
                <a:lnTo>
                  <a:pt x="1530725" y="0"/>
                </a:lnTo>
                <a:lnTo>
                  <a:pt x="1530725" y="1232049"/>
                </a:lnTo>
                <a:lnTo>
                  <a:pt x="0" y="123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7836" y="2796593"/>
            <a:ext cx="18765836" cy="92806"/>
            <a:chOff x="0" y="0"/>
            <a:chExt cx="6847845" cy="33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0"/>
              <a:ext cx="6827520" cy="20320"/>
            </a:xfrm>
            <a:custGeom>
              <a:avLst/>
              <a:gdLst/>
              <a:ahLst/>
              <a:cxnLst/>
              <a:rect r="r" b="b" t="t" l="l"/>
              <a:pathLst>
                <a:path h="20320" w="6827520">
                  <a:moveTo>
                    <a:pt x="6827520" y="20320"/>
                  </a:moveTo>
                  <a:lnTo>
                    <a:pt x="0" y="20320"/>
                  </a:lnTo>
                  <a:lnTo>
                    <a:pt x="0" y="0"/>
                  </a:lnTo>
                  <a:lnTo>
                    <a:pt x="6827520" y="0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47337" y="2842996"/>
            <a:ext cx="70757" cy="8193884"/>
            <a:chOff x="0" y="0"/>
            <a:chExt cx="33866" cy="3921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160"/>
              <a:ext cx="20320" cy="3901440"/>
            </a:xfrm>
            <a:custGeom>
              <a:avLst/>
              <a:gdLst/>
              <a:ahLst/>
              <a:cxnLst/>
              <a:rect r="r" b="b" t="t" l="l"/>
              <a:pathLst>
                <a:path h="3901440" w="20320">
                  <a:moveTo>
                    <a:pt x="0" y="3901440"/>
                  </a:moveTo>
                  <a:lnTo>
                    <a:pt x="0" y="2763520"/>
                  </a:lnTo>
                  <a:lnTo>
                    <a:pt x="20320" y="2763520"/>
                  </a:lnTo>
                  <a:lnTo>
                    <a:pt x="20320" y="3901440"/>
                  </a:lnTo>
                  <a:close/>
                  <a:moveTo>
                    <a:pt x="20320" y="2763520"/>
                  </a:moveTo>
                  <a:lnTo>
                    <a:pt x="0" y="1463040"/>
                  </a:lnTo>
                  <a:lnTo>
                    <a:pt x="20320" y="1463040"/>
                  </a:lnTo>
                  <a:lnTo>
                    <a:pt x="20320" y="2763520"/>
                  </a:lnTo>
                  <a:close/>
                  <a:moveTo>
                    <a:pt x="0" y="1463040"/>
                  </a:moveTo>
                  <a:lnTo>
                    <a:pt x="0" y="948309"/>
                  </a:lnTo>
                  <a:lnTo>
                    <a:pt x="20320" y="948309"/>
                  </a:lnTo>
                  <a:lnTo>
                    <a:pt x="20320" y="1463040"/>
                  </a:lnTo>
                  <a:close/>
                  <a:moveTo>
                    <a:pt x="0" y="352171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352171"/>
                  </a:lnTo>
                  <a:close/>
                </a:path>
              </a:pathLst>
            </a:custGeom>
            <a:solidFill>
              <a:srgbClr val="96969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177914" y="2418103"/>
            <a:ext cx="1230042" cy="1238812"/>
          </a:xfrm>
          <a:custGeom>
            <a:avLst/>
            <a:gdLst/>
            <a:ahLst/>
            <a:cxnLst/>
            <a:rect r="r" b="b" t="t" l="l"/>
            <a:pathLst>
              <a:path h="1238812" w="1230042">
                <a:moveTo>
                  <a:pt x="0" y="0"/>
                </a:moveTo>
                <a:lnTo>
                  <a:pt x="1230042" y="0"/>
                </a:lnTo>
                <a:lnTo>
                  <a:pt x="1230042" y="1238812"/>
                </a:lnTo>
                <a:lnTo>
                  <a:pt x="0" y="123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88709" y="2889399"/>
            <a:ext cx="4778409" cy="1045374"/>
            <a:chOff x="0" y="0"/>
            <a:chExt cx="2600719" cy="568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0719" cy="568960"/>
            </a:xfrm>
            <a:custGeom>
              <a:avLst/>
              <a:gdLst/>
              <a:ahLst/>
              <a:cxnLst/>
              <a:rect r="r" b="b" t="t" l="l"/>
              <a:pathLst>
                <a:path h="568960" w="2600719">
                  <a:moveTo>
                    <a:pt x="0" y="0"/>
                  </a:moveTo>
                  <a:lnTo>
                    <a:pt x="2600719" y="0"/>
                  </a:lnTo>
                  <a:lnTo>
                    <a:pt x="2600719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600719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New Results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95740" y="868855"/>
            <a:ext cx="6282811" cy="1463523"/>
            <a:chOff x="0" y="0"/>
            <a:chExt cx="3419512" cy="7965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9511" cy="796544"/>
            </a:xfrm>
            <a:custGeom>
              <a:avLst/>
              <a:gdLst/>
              <a:ahLst/>
              <a:cxnLst/>
              <a:rect r="r" b="b" t="t" l="l"/>
              <a:pathLst>
                <a:path h="796544" w="3419511">
                  <a:moveTo>
                    <a:pt x="0" y="0"/>
                  </a:moveTo>
                  <a:lnTo>
                    <a:pt x="3419511" y="0"/>
                  </a:lnTo>
                  <a:lnTo>
                    <a:pt x="341951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419512" cy="815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5778" indent="-24288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Gray Wolf Configurations: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30 Epochs</a:t>
              </a:r>
            </a:p>
            <a:p>
              <a:pPr algn="l" marL="971556" indent="-323852" lvl="2">
                <a:lnSpc>
                  <a:spcPts val="2700"/>
                </a:lnSpc>
                <a:buFont typeface="Arial"/>
                <a:buChar char="⚬"/>
              </a:pPr>
              <a:r>
                <a:rPr lang="en-US" sz="2250">
                  <a:solidFill>
                    <a:srgbClr val="484848"/>
                  </a:solidFill>
                  <a:latin typeface="Roboto"/>
                  <a:ea typeface="Roboto"/>
                  <a:cs typeface="Roboto"/>
                  <a:sym typeface="Roboto"/>
                </a:rPr>
                <a:t>10  Cuckoo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91399" y="2842996"/>
            <a:ext cx="4272069" cy="1045374"/>
            <a:chOff x="0" y="0"/>
            <a:chExt cx="2325136" cy="5689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25136" cy="568960"/>
            </a:xfrm>
            <a:custGeom>
              <a:avLst/>
              <a:gdLst/>
              <a:ahLst/>
              <a:cxnLst/>
              <a:rect r="r" b="b" t="t" l="l"/>
              <a:pathLst>
                <a:path h="568960" w="2325136">
                  <a:moveTo>
                    <a:pt x="0" y="0"/>
                  </a:moveTo>
                  <a:lnTo>
                    <a:pt x="2325136" y="0"/>
                  </a:lnTo>
                  <a:lnTo>
                    <a:pt x="2325136" y="568960"/>
                  </a:lnTo>
                  <a:lnTo>
                    <a:pt x="0" y="56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325136" cy="578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b="true">
                  <a:solidFill>
                    <a:srgbClr val="48484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Old Results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576882" y="-126812"/>
            <a:ext cx="4018858" cy="3037509"/>
          </a:xfrm>
          <a:custGeom>
            <a:avLst/>
            <a:gdLst/>
            <a:ahLst/>
            <a:cxnLst/>
            <a:rect r="r" b="b" t="t" l="l"/>
            <a:pathLst>
              <a:path h="3037509" w="4018858">
                <a:moveTo>
                  <a:pt x="0" y="0"/>
                </a:moveTo>
                <a:lnTo>
                  <a:pt x="4018858" y="0"/>
                </a:lnTo>
                <a:lnTo>
                  <a:pt x="4018858" y="3037509"/>
                </a:lnTo>
                <a:lnTo>
                  <a:pt x="0" y="3037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77495" y="3656915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94446" y="3689847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3"/>
                </a:lnTo>
                <a:lnTo>
                  <a:pt x="0" y="5759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7739" y="668678"/>
            <a:ext cx="8880073" cy="13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</a:pPr>
            <a:r>
              <a:rPr lang="en-US" b="true" sz="3800" spc="19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CUCKOO SEARCH OPTIMIZATION + DEEPLIFT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4888" y="3964677"/>
            <a:ext cx="6996120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INTEGRATED 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2005" y="2335212"/>
            <a:ext cx="8693050" cy="703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Meta-optimization (HC → PSO)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significantly improved convergence and accuracy.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Simulated Annealing 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remained the strongest single optimizer for generalization.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Swarm-based methods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m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 eff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ect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ive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 both: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ptimizatio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XAI map refinement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Grad-CAM + PSO 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provided the best trade-off between: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Performance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terpretability</a:t>
            </a:r>
          </a:p>
          <a:p>
            <a:pPr algn="l" marL="1079496" indent="-359832" lvl="2">
              <a:lnSpc>
                <a:spcPts val="3999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Clinical trust</a:t>
            </a:r>
          </a:p>
          <a:p>
            <a:pPr algn="l">
              <a:lnSpc>
                <a:spcPts val="399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01007" y="0"/>
            <a:ext cx="10286993" cy="10287000"/>
            <a:chOff x="0" y="0"/>
            <a:chExt cx="2709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1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4888" y="3964677"/>
            <a:ext cx="699612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42005" y="2335212"/>
            <a:ext cx="8693050" cy="501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one metaheuristic to optimize another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enhances learning stability and robustness.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Optimized configurations should be reused for 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XAI enhancement.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Combining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accuracy + explainability + optimization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produces a reliable medical AI system.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proposed framework is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scalable, interpretable, a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nd sui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table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for real clinical deployment.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43507" y="4353241"/>
            <a:ext cx="12371749" cy="13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59"/>
              </a:lnSpc>
            </a:pPr>
            <a:r>
              <a:rPr lang="en-US" b="true" sz="7899" spc="39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ANY QUESTIONS?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1737" y="1843202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924304" y="4211321"/>
            <a:ext cx="12371749" cy="93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0"/>
              </a:lnSpc>
            </a:pPr>
            <a:r>
              <a:rPr lang="en-US" b="true" sz="5300" spc="26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CONTACT US: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2374" y="5048250"/>
            <a:ext cx="9157084" cy="97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s-doha.hassanien@zewailcity.edu.eg</a:t>
            </a:r>
          </a:p>
          <a:p>
            <a:pPr algn="l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 strike="noStrike" u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s-salma.ali@zewailcity.edu.eg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863090" y="3343026"/>
            <a:ext cx="4447603" cy="4275259"/>
          </a:xfrm>
          <a:custGeom>
            <a:avLst/>
            <a:gdLst/>
            <a:ahLst/>
            <a:cxnLst/>
            <a:rect r="r" b="b" t="t" l="l"/>
            <a:pathLst>
              <a:path h="4275259" w="4447603">
                <a:moveTo>
                  <a:pt x="0" y="0"/>
                </a:moveTo>
                <a:lnTo>
                  <a:pt x="4447603" y="0"/>
                </a:lnTo>
                <a:lnTo>
                  <a:pt x="4447603" y="4275259"/>
                </a:lnTo>
                <a:lnTo>
                  <a:pt x="0" y="4275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PREPROCESSING STAGE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11902" y="3410446"/>
            <a:ext cx="477541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00680" y="3264251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1902" y="4845396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MERGE TWO DATASETS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00680" y="469920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7190" y="5549336"/>
            <a:ext cx="7057487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combined two datasets: </a:t>
            </a:r>
            <a:r>
              <a:rPr lang="en-US" b="true" sz="2199" spc="21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Kaggle dataset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 Normal class and a </a:t>
            </a:r>
            <a:r>
              <a:rPr lang="en-US" b="true" sz="2199" spc="21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GitHub dataset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 COVID-19 and pneumonia cases. </a:t>
            </a:r>
          </a:p>
          <a:p>
            <a:pPr algn="l">
              <a:lnSpc>
                <a:spcPts val="3519"/>
              </a:lnSpc>
            </a:pP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merging aimed to create a balanced dataset, improve generalization, and ensure fairness in model training.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69761" y="5521120"/>
            <a:ext cx="8008018" cy="348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explored the merged dataset to understand its structure, including the number of classes, image distribution, image types, and intensity values.</a:t>
            </a:r>
          </a:p>
          <a:p>
            <a:pPr algn="l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analysis revealed an imbalanced class distribution, highlighting the need for resampling, which will be handled during preprocessing.</a:t>
            </a:r>
          </a:p>
          <a:p>
            <a:pPr algn="l" marL="0" indent="0" lvl="0">
              <a:lnSpc>
                <a:spcPts val="351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35269" cy="5564721"/>
            <a:chOff x="0" y="0"/>
            <a:chExt cx="2089947" cy="1465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9947" cy="1465606"/>
            </a:xfrm>
            <a:custGeom>
              <a:avLst/>
              <a:gdLst/>
              <a:ahLst/>
              <a:cxnLst/>
              <a:rect r="r" b="b" t="t" l="l"/>
              <a:pathLst>
                <a:path h="1465606" w="2089947">
                  <a:moveTo>
                    <a:pt x="0" y="0"/>
                  </a:moveTo>
                  <a:lnTo>
                    <a:pt x="2089947" y="0"/>
                  </a:lnTo>
                  <a:lnTo>
                    <a:pt x="2089947" y="1465606"/>
                  </a:lnTo>
                  <a:lnTo>
                    <a:pt x="0" y="146560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9947" cy="151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1054" y="179428"/>
            <a:ext cx="6656529" cy="5205865"/>
          </a:xfrm>
          <a:custGeom>
            <a:avLst/>
            <a:gdLst/>
            <a:ahLst/>
            <a:cxnLst/>
            <a:rect r="r" b="b" t="t" l="l"/>
            <a:pathLst>
              <a:path h="5205865" w="6656529">
                <a:moveTo>
                  <a:pt x="0" y="0"/>
                </a:moveTo>
                <a:lnTo>
                  <a:pt x="6656529" y="0"/>
                </a:lnTo>
                <a:lnTo>
                  <a:pt x="6656529" y="5205865"/>
                </a:lnTo>
                <a:lnTo>
                  <a:pt x="0" y="5205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52731" y="0"/>
            <a:ext cx="7935269" cy="5564721"/>
            <a:chOff x="0" y="0"/>
            <a:chExt cx="2089947" cy="1465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9947" cy="1465606"/>
            </a:xfrm>
            <a:custGeom>
              <a:avLst/>
              <a:gdLst/>
              <a:ahLst/>
              <a:cxnLst/>
              <a:rect r="r" b="b" t="t" l="l"/>
              <a:pathLst>
                <a:path h="1465606" w="2089947">
                  <a:moveTo>
                    <a:pt x="0" y="0"/>
                  </a:moveTo>
                  <a:lnTo>
                    <a:pt x="2089947" y="0"/>
                  </a:lnTo>
                  <a:lnTo>
                    <a:pt x="2089947" y="1465606"/>
                  </a:lnTo>
                  <a:lnTo>
                    <a:pt x="0" y="1465606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89947" cy="151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97460" y="5756347"/>
            <a:ext cx="10299106" cy="4382802"/>
            <a:chOff x="0" y="0"/>
            <a:chExt cx="2712522" cy="11543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12522" cy="1154318"/>
            </a:xfrm>
            <a:custGeom>
              <a:avLst/>
              <a:gdLst/>
              <a:ahLst/>
              <a:cxnLst/>
              <a:rect r="r" b="b" t="t" l="l"/>
              <a:pathLst>
                <a:path h="1154318" w="2712522">
                  <a:moveTo>
                    <a:pt x="0" y="0"/>
                  </a:moveTo>
                  <a:lnTo>
                    <a:pt x="2712522" y="0"/>
                  </a:lnTo>
                  <a:lnTo>
                    <a:pt x="2712522" y="1154318"/>
                  </a:lnTo>
                  <a:lnTo>
                    <a:pt x="0" y="1154318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712522" cy="120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571011" y="5958465"/>
            <a:ext cx="6752005" cy="3978565"/>
          </a:xfrm>
          <a:custGeom>
            <a:avLst/>
            <a:gdLst/>
            <a:ahLst/>
            <a:cxnLst/>
            <a:rect r="r" b="b" t="t" l="l"/>
            <a:pathLst>
              <a:path h="3978565" w="6752005">
                <a:moveTo>
                  <a:pt x="0" y="0"/>
                </a:moveTo>
                <a:lnTo>
                  <a:pt x="6752005" y="0"/>
                </a:lnTo>
                <a:lnTo>
                  <a:pt x="6752005" y="3978566"/>
                </a:lnTo>
                <a:lnTo>
                  <a:pt x="0" y="397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82090" y="179428"/>
            <a:ext cx="7241973" cy="5299353"/>
          </a:xfrm>
          <a:custGeom>
            <a:avLst/>
            <a:gdLst/>
            <a:ahLst/>
            <a:cxnLst/>
            <a:rect r="r" b="b" t="t" l="l"/>
            <a:pathLst>
              <a:path h="5299353" w="7241973">
                <a:moveTo>
                  <a:pt x="0" y="0"/>
                </a:moveTo>
                <a:lnTo>
                  <a:pt x="7241973" y="0"/>
                </a:lnTo>
                <a:lnTo>
                  <a:pt x="7241973" y="5299353"/>
                </a:lnTo>
                <a:lnTo>
                  <a:pt x="0" y="5299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PREPROCESSING STAGE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7190" y="4226558"/>
            <a:ext cx="477541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7190" y="5661509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58956" y="4418692"/>
            <a:ext cx="9743216" cy="348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 this step, we have applied several techniques to enhance image quality and balance the data, including: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Normalization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tandardization.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Gaussian Smoothing.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istogram Equalization.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amma Correction.</a:t>
            </a:r>
          </a:p>
          <a:p>
            <a:pPr algn="just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versampling.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17" y="-128777"/>
            <a:ext cx="14872215" cy="10544554"/>
          </a:xfrm>
          <a:custGeom>
            <a:avLst/>
            <a:gdLst/>
            <a:ahLst/>
            <a:cxnLst/>
            <a:rect r="r" b="b" t="t" l="l"/>
            <a:pathLst>
              <a:path h="10544554" w="14872215">
                <a:moveTo>
                  <a:pt x="0" y="0"/>
                </a:moveTo>
                <a:lnTo>
                  <a:pt x="14872214" y="0"/>
                </a:lnTo>
                <a:lnTo>
                  <a:pt x="14872214" y="10544554"/>
                </a:lnTo>
                <a:lnTo>
                  <a:pt x="0" y="1054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99218" y="0"/>
            <a:ext cx="15009624" cy="10401406"/>
          </a:xfrm>
          <a:custGeom>
            <a:avLst/>
            <a:gdLst/>
            <a:ahLst/>
            <a:cxnLst/>
            <a:rect r="r" b="b" t="t" l="l"/>
            <a:pathLst>
              <a:path h="10401406" w="15009624">
                <a:moveTo>
                  <a:pt x="0" y="0"/>
                </a:moveTo>
                <a:lnTo>
                  <a:pt x="15009624" y="0"/>
                </a:lnTo>
                <a:lnTo>
                  <a:pt x="15009624" y="10401406"/>
                </a:lnTo>
                <a:lnTo>
                  <a:pt x="0" y="1040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DAG3S6hy9yg</dc:identifier>
  <dcterms:modified xsi:type="dcterms:W3CDTF">2011-08-01T06:04:30Z</dcterms:modified>
  <cp:revision>1</cp:revision>
  <dc:title>Nature Inspired Computation</dc:title>
</cp:coreProperties>
</file>